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Override PartName="/ppt/slideMasters/slideMaster2.xml" ContentType="application/vnd.openxmlformats-officedocument.presentationml.slideMaster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44.xml" ContentType="application/vnd.openxmlformats-officedocument.presentationml.slide+xml"/>
  <Override PartName="/ppt/theme/theme6.xml" ContentType="application/vnd.openxmlformats-officedocument.theme+xml"/>
  <Override PartName="/ppt/slides/slide27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theme/theme5.xml" ContentType="application/vnd.openxmlformats-officedocument.theme+xml"/>
  <Override PartName="/ppt/slides/slide26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Masters/slideMaster6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42.xml" ContentType="application/vnd.openxmlformats-officedocument.presentationml.slide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10.xml" ContentType="application/vnd.openxmlformats-officedocument.presentationml.slide+xml"/>
  <Default Extension="wmf" ContentType="image/x-wmf"/>
  <Override PartName="/ppt/slides/slide48.xml" ContentType="application/vnd.openxmlformats-officedocument.presentationml.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slideMasters/slideMaster4.xml" ContentType="application/vnd.openxmlformats-officedocument.presentationml.slideMaster+xml"/>
  <Override PartName="/ppt/viewProps.xml" ContentType="application/vnd.openxmlformats-officedocument.presentationml.viewProps+xml"/>
  <Default Extension="jpeg" ContentType="image/jpeg"/>
  <Override PartName="/ppt/slides/slide4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s/slide56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Masters/slideMaster3.xml" ContentType="application/vnd.openxmlformats-officedocument.presentationml.slideMaster+xml"/>
  <Default Extension="tiff" ContentType="image/tiff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  <p:sldMasterId id="2147483660" r:id="rId2"/>
    <p:sldMasterId id="2147483662" r:id="rId3"/>
    <p:sldMasterId id="2147483668" r:id="rId4"/>
    <p:sldMasterId id="2147483670" r:id="rId5"/>
    <p:sldMasterId id="2147483672" r:id="rId6"/>
  </p:sldMasterIdLst>
  <p:notesMasterIdLst>
    <p:notesMasterId r:id="rId64"/>
  </p:notesMasterIdLst>
  <p:sldIdLst>
    <p:sldId id="438" r:id="rId7"/>
    <p:sldId id="406" r:id="rId8"/>
    <p:sldId id="407" r:id="rId9"/>
    <p:sldId id="441" r:id="rId10"/>
    <p:sldId id="408" r:id="rId11"/>
    <p:sldId id="430" r:id="rId12"/>
    <p:sldId id="414" r:id="rId13"/>
    <p:sldId id="421" r:id="rId14"/>
    <p:sldId id="413" r:id="rId15"/>
    <p:sldId id="439" r:id="rId16"/>
    <p:sldId id="415" r:id="rId17"/>
    <p:sldId id="423" r:id="rId18"/>
    <p:sldId id="394" r:id="rId19"/>
    <p:sldId id="329" r:id="rId20"/>
    <p:sldId id="396" r:id="rId21"/>
    <p:sldId id="426" r:id="rId22"/>
    <p:sldId id="374" r:id="rId23"/>
    <p:sldId id="375" r:id="rId24"/>
    <p:sldId id="437" r:id="rId25"/>
    <p:sldId id="427" r:id="rId26"/>
    <p:sldId id="424" r:id="rId27"/>
    <p:sldId id="435" r:id="rId28"/>
    <p:sldId id="383" r:id="rId29"/>
    <p:sldId id="436" r:id="rId30"/>
    <p:sldId id="409" r:id="rId31"/>
    <p:sldId id="400" r:id="rId32"/>
    <p:sldId id="401" r:id="rId33"/>
    <p:sldId id="393" r:id="rId34"/>
    <p:sldId id="404" r:id="rId35"/>
    <p:sldId id="380" r:id="rId36"/>
    <p:sldId id="377" r:id="rId37"/>
    <p:sldId id="395" r:id="rId38"/>
    <p:sldId id="410" r:id="rId39"/>
    <p:sldId id="398" r:id="rId40"/>
    <p:sldId id="422" r:id="rId41"/>
    <p:sldId id="419" r:id="rId42"/>
    <p:sldId id="431" r:id="rId43"/>
    <p:sldId id="411" r:id="rId44"/>
    <p:sldId id="440" r:id="rId45"/>
    <p:sldId id="416" r:id="rId46"/>
    <p:sldId id="420" r:id="rId47"/>
    <p:sldId id="412" r:id="rId48"/>
    <p:sldId id="433" r:id="rId49"/>
    <p:sldId id="432" r:id="rId50"/>
    <p:sldId id="405" r:id="rId51"/>
    <p:sldId id="434" r:id="rId52"/>
    <p:sldId id="425" r:id="rId53"/>
    <p:sldId id="417" r:id="rId54"/>
    <p:sldId id="418" r:id="rId55"/>
    <p:sldId id="370" r:id="rId56"/>
    <p:sldId id="429" r:id="rId57"/>
    <p:sldId id="386" r:id="rId58"/>
    <p:sldId id="387" r:id="rId59"/>
    <p:sldId id="373" r:id="rId60"/>
    <p:sldId id="384" r:id="rId61"/>
    <p:sldId id="371" r:id="rId62"/>
    <p:sldId id="372" r:id="rId63"/>
  </p:sldIdLst>
  <p:sldSz cx="9144000" cy="6858000" type="screen4x3"/>
  <p:notesSz cx="6858000" cy="9144000"/>
  <p:defaultTextStyle>
    <a:defPPr>
      <a:defRPr lang="en-US"/>
    </a:defPPr>
    <a:lvl1pPr marL="0" algn="l" defTabSz="4571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7" algn="l" defTabSz="4571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1" algn="l" defTabSz="4571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94" algn="l" defTabSz="4571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18" algn="l" defTabSz="4571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41" algn="l" defTabSz="4571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56" algn="l" defTabSz="4571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84" algn="l" defTabSz="4571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696969"/>
    <a:srgbClr val="004080"/>
    <a:srgbClr val="800040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 showComments="0">
  <p:normalViewPr showOutlineIcons="0">
    <p:restoredLeft sz="10774" autoAdjust="0"/>
    <p:restoredTop sz="88796" autoAdjust="0"/>
  </p:normalViewPr>
  <p:slideViewPr>
    <p:cSldViewPr snapToGrid="0" snapToObjects="1">
      <p:cViewPr>
        <p:scale>
          <a:sx n="100" d="100"/>
          <a:sy n="100" d="100"/>
        </p:scale>
        <p:origin x="-672" y="-376"/>
      </p:cViewPr>
      <p:guideLst>
        <p:guide orient="horz" pos="4002"/>
        <p:guide pos="28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63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1C2E4-DDFD-134D-8791-B4F38918FB42}" type="datetimeFigureOut">
              <a:rPr lang="en-US" smtClean="0"/>
              <a:pPr/>
              <a:t>7/26/13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06CEF-BD74-BF4F-B93C-6DD63D6AAB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77241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1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56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8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3F1666D-9193-2A45-92EC-AF79E3500B7D}" type="slidenum">
              <a:rPr lang="en-US" smtClean="0">
                <a:ea typeface="ＭＳ Ｐゴシック" pitchFamily="-65" charset="-128"/>
                <a:cs typeface="ＭＳ Ｐゴシック" pitchFamily="-65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mtClean="0"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457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r>
              <a:rPr lang="en-US" sz="160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But because we have no single reference glossary the result is millions of statements that are not obviously related</a:t>
            </a:r>
            <a:endParaRPr lang="en-US" smtClean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</a:pPr>
            <a:r>
              <a:rPr lang="en-US" sz="160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 </a:t>
            </a:r>
            <a:endParaRPr lang="en-US" smtClean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</a:pPr>
            <a:r>
              <a:rPr lang="en-US" sz="160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here is the male genitalia of a gasteruptiid wasp. </a:t>
            </a:r>
            <a:endParaRPr lang="en-US" smtClean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1600" smtClean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</a:pPr>
            <a:r>
              <a:rPr lang="en-US" sz="160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these 5 different structures here have each been labeled "paramere" - by different people, studying different hymenopteran lineages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this slide to matt for intro talk?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68568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Put in animated example of each of these.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42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2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285"/>
            <a:ext cx="7772400" cy="147018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18"/>
            <a:ext cx="6400800" cy="1753077"/>
          </a:xfrm>
        </p:spPr>
        <p:txBody>
          <a:bodyPr/>
          <a:lstStyle>
            <a:lvl1pPr marL="0" indent="0" algn="ctr">
              <a:buNone/>
              <a:defRPr/>
            </a:lvl1pPr>
            <a:lvl2pPr marL="411408" indent="0" algn="ctr">
              <a:buNone/>
              <a:defRPr/>
            </a:lvl2pPr>
            <a:lvl3pPr marL="822803" indent="0" algn="ctr">
              <a:buNone/>
              <a:defRPr/>
            </a:lvl3pPr>
            <a:lvl4pPr marL="1234223" indent="0" algn="ctr">
              <a:buNone/>
              <a:defRPr/>
            </a:lvl4pPr>
            <a:lvl5pPr marL="1645622" indent="0" algn="ctr">
              <a:buNone/>
              <a:defRPr/>
            </a:lvl5pPr>
            <a:lvl6pPr marL="2057030" indent="0" algn="ctr">
              <a:buNone/>
              <a:defRPr/>
            </a:lvl6pPr>
            <a:lvl7pPr marL="2468435" indent="0" algn="ctr">
              <a:buNone/>
              <a:defRPr/>
            </a:lvl7pPr>
            <a:lvl8pPr marL="2879842" indent="0" algn="ctr">
              <a:buNone/>
              <a:defRPr/>
            </a:lvl8pPr>
            <a:lvl9pPr marL="329124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9C814BB-766F-6549-89BC-9961F3558D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283"/>
            <a:ext cx="7772400" cy="147018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16"/>
            <a:ext cx="6400800" cy="1753077"/>
          </a:xfrm>
        </p:spPr>
        <p:txBody>
          <a:bodyPr/>
          <a:lstStyle>
            <a:lvl1pPr marL="0" indent="0" algn="ctr">
              <a:buNone/>
              <a:defRPr/>
            </a:lvl1pPr>
            <a:lvl2pPr marL="411416" indent="0" algn="ctr">
              <a:buNone/>
              <a:defRPr/>
            </a:lvl2pPr>
            <a:lvl3pPr marL="822821" indent="0" algn="ctr">
              <a:buNone/>
              <a:defRPr/>
            </a:lvl3pPr>
            <a:lvl4pPr marL="1234247" indent="0" algn="ctr">
              <a:buNone/>
              <a:defRPr/>
            </a:lvl4pPr>
            <a:lvl5pPr marL="1645656" indent="0" algn="ctr">
              <a:buNone/>
              <a:defRPr/>
            </a:lvl5pPr>
            <a:lvl6pPr marL="2057071" indent="0" algn="ctr">
              <a:buNone/>
              <a:defRPr/>
            </a:lvl6pPr>
            <a:lvl7pPr marL="2468484" indent="0" algn="ctr">
              <a:buNone/>
              <a:defRPr/>
            </a:lvl7pPr>
            <a:lvl8pPr marL="2879899" indent="0" algn="ctr">
              <a:buNone/>
              <a:defRPr/>
            </a:lvl8pPr>
            <a:lvl9pPr marL="329131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9C814BB-766F-6549-89BC-9961F3558D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270"/>
            <a:ext cx="7772400" cy="147018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3"/>
            <a:ext cx="6400800" cy="1753077"/>
          </a:xfrm>
        </p:spPr>
        <p:txBody>
          <a:bodyPr/>
          <a:lstStyle>
            <a:lvl1pPr marL="0" indent="0" algn="ctr">
              <a:buNone/>
              <a:defRPr/>
            </a:lvl1pPr>
            <a:lvl2pPr marL="411468" indent="0" algn="ctr">
              <a:buNone/>
              <a:defRPr/>
            </a:lvl2pPr>
            <a:lvl3pPr marL="822936" indent="0" algn="ctr">
              <a:buNone/>
              <a:defRPr/>
            </a:lvl3pPr>
            <a:lvl4pPr marL="1234403" indent="0" algn="ctr">
              <a:buNone/>
              <a:defRPr/>
            </a:lvl4pPr>
            <a:lvl5pPr marL="1645871" indent="0" algn="ctr">
              <a:buNone/>
              <a:defRPr/>
            </a:lvl5pPr>
            <a:lvl6pPr marL="2057339" indent="0" algn="ctr">
              <a:buNone/>
              <a:defRPr/>
            </a:lvl6pPr>
            <a:lvl7pPr marL="2468806" indent="0" algn="ctr">
              <a:buNone/>
              <a:defRPr/>
            </a:lvl7pPr>
            <a:lvl8pPr marL="2880274" indent="0" algn="ctr">
              <a:buNone/>
              <a:defRPr/>
            </a:lvl8pPr>
            <a:lvl9pPr marL="329174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9C814BB-766F-6549-89BC-9961F3558D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00397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DEC283-DA66-C343-98F8-E6F1D9C85F84}" type="datetime1">
              <a:rPr lang="en-US"/>
              <a:pPr>
                <a:defRPr/>
              </a:pPr>
              <a:t>7/26/13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29399-7338-0142-A4F4-C5B9DC1AA9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269"/>
            <a:ext cx="7772400" cy="147018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3077"/>
          </a:xfrm>
        </p:spPr>
        <p:txBody>
          <a:bodyPr/>
          <a:lstStyle>
            <a:lvl1pPr marL="0" indent="0" algn="ctr">
              <a:buNone/>
              <a:defRPr/>
            </a:lvl1pPr>
            <a:lvl2pPr marL="411472" indent="0" algn="ctr">
              <a:buNone/>
              <a:defRPr/>
            </a:lvl2pPr>
            <a:lvl3pPr marL="822944" indent="0" algn="ctr">
              <a:buNone/>
              <a:defRPr/>
            </a:lvl3pPr>
            <a:lvl4pPr marL="1234415" indent="0" algn="ctr">
              <a:buNone/>
              <a:defRPr/>
            </a:lvl4pPr>
            <a:lvl5pPr marL="1645888" indent="0" algn="ctr">
              <a:buNone/>
              <a:defRPr/>
            </a:lvl5pPr>
            <a:lvl6pPr marL="2057359" indent="0" algn="ctr">
              <a:buNone/>
              <a:defRPr/>
            </a:lvl6pPr>
            <a:lvl7pPr marL="2468831" indent="0" algn="ctr">
              <a:buNone/>
              <a:defRPr/>
            </a:lvl7pPr>
            <a:lvl8pPr marL="2880302" indent="0" algn="ctr">
              <a:buNone/>
              <a:defRPr/>
            </a:lvl8pPr>
            <a:lvl9pPr marL="329177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73455E0-8309-A749-9CCF-624FB7AD7A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74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9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2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4" indent="0">
              <a:buNone/>
              <a:defRPr sz="2000" b="1"/>
            </a:lvl2pPr>
            <a:lvl3pPr marL="914247" indent="0">
              <a:buNone/>
              <a:defRPr sz="1800" b="1"/>
            </a:lvl3pPr>
            <a:lvl4pPr marL="1371371" indent="0">
              <a:buNone/>
              <a:defRPr sz="1600" b="1"/>
            </a:lvl4pPr>
            <a:lvl5pPr marL="1828494" indent="0">
              <a:buNone/>
              <a:defRPr sz="1600" b="1"/>
            </a:lvl5pPr>
            <a:lvl6pPr marL="2285618" indent="0">
              <a:buNone/>
              <a:defRPr sz="1600" b="1"/>
            </a:lvl6pPr>
            <a:lvl7pPr marL="2742741" indent="0">
              <a:buNone/>
              <a:defRPr sz="1600" b="1"/>
            </a:lvl7pPr>
            <a:lvl8pPr marL="3199856" indent="0">
              <a:buNone/>
              <a:defRPr sz="1600" b="1"/>
            </a:lvl8pPr>
            <a:lvl9pPr marL="365698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42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4" indent="0">
              <a:buNone/>
              <a:defRPr sz="2000" b="1"/>
            </a:lvl2pPr>
            <a:lvl3pPr marL="914247" indent="0">
              <a:buNone/>
              <a:defRPr sz="1800" b="1"/>
            </a:lvl3pPr>
            <a:lvl4pPr marL="1371371" indent="0">
              <a:buNone/>
              <a:defRPr sz="1600" b="1"/>
            </a:lvl4pPr>
            <a:lvl5pPr marL="1828494" indent="0">
              <a:buNone/>
              <a:defRPr sz="1600" b="1"/>
            </a:lvl5pPr>
            <a:lvl6pPr marL="2285618" indent="0">
              <a:buNone/>
              <a:defRPr sz="1600" b="1"/>
            </a:lvl6pPr>
            <a:lvl7pPr marL="2742741" indent="0">
              <a:buNone/>
              <a:defRPr sz="1600" b="1"/>
            </a:lvl7pPr>
            <a:lvl8pPr marL="3199856" indent="0">
              <a:buNone/>
              <a:defRPr sz="1600" b="1"/>
            </a:lvl8pPr>
            <a:lvl9pPr marL="365698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42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3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24" indent="0">
              <a:buNone/>
              <a:defRPr sz="1200"/>
            </a:lvl2pPr>
            <a:lvl3pPr marL="914247" indent="0">
              <a:buNone/>
              <a:defRPr sz="1000"/>
            </a:lvl3pPr>
            <a:lvl4pPr marL="1371371" indent="0">
              <a:buNone/>
              <a:defRPr sz="900"/>
            </a:lvl4pPr>
            <a:lvl5pPr marL="1828494" indent="0">
              <a:buNone/>
              <a:defRPr sz="900"/>
            </a:lvl5pPr>
            <a:lvl6pPr marL="2285618" indent="0">
              <a:buNone/>
              <a:defRPr sz="900"/>
            </a:lvl6pPr>
            <a:lvl7pPr marL="2742741" indent="0">
              <a:buNone/>
              <a:defRPr sz="900"/>
            </a:lvl7pPr>
            <a:lvl8pPr marL="3199856" indent="0">
              <a:buNone/>
              <a:defRPr sz="900"/>
            </a:lvl8pPr>
            <a:lvl9pPr marL="365698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24" indent="0">
              <a:buNone/>
              <a:defRPr sz="2800"/>
            </a:lvl2pPr>
            <a:lvl3pPr marL="914247" indent="0">
              <a:buNone/>
              <a:defRPr sz="2400"/>
            </a:lvl3pPr>
            <a:lvl4pPr marL="1371371" indent="0">
              <a:buNone/>
              <a:defRPr sz="2000"/>
            </a:lvl4pPr>
            <a:lvl5pPr marL="1828494" indent="0">
              <a:buNone/>
              <a:defRPr sz="2000"/>
            </a:lvl5pPr>
            <a:lvl6pPr marL="2285618" indent="0">
              <a:buNone/>
              <a:defRPr sz="2000"/>
            </a:lvl6pPr>
            <a:lvl7pPr marL="2742741" indent="0">
              <a:buNone/>
              <a:defRPr sz="2000"/>
            </a:lvl7pPr>
            <a:lvl8pPr marL="3199856" indent="0">
              <a:buNone/>
              <a:defRPr sz="2000"/>
            </a:lvl8pPr>
            <a:lvl9pPr marL="365698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24" indent="0">
              <a:buNone/>
              <a:defRPr sz="1200"/>
            </a:lvl2pPr>
            <a:lvl3pPr marL="914247" indent="0">
              <a:buNone/>
              <a:defRPr sz="1000"/>
            </a:lvl3pPr>
            <a:lvl4pPr marL="1371371" indent="0">
              <a:buNone/>
              <a:defRPr sz="900"/>
            </a:lvl4pPr>
            <a:lvl5pPr marL="1828494" indent="0">
              <a:buNone/>
              <a:defRPr sz="900"/>
            </a:lvl5pPr>
            <a:lvl6pPr marL="2285618" indent="0">
              <a:buNone/>
              <a:defRPr sz="900"/>
            </a:lvl6pPr>
            <a:lvl7pPr marL="2742741" indent="0">
              <a:buNone/>
              <a:defRPr sz="900"/>
            </a:lvl7pPr>
            <a:lvl8pPr marL="3199856" indent="0">
              <a:buNone/>
              <a:defRPr sz="900"/>
            </a:lvl8pPr>
            <a:lvl9pPr marL="365698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6" tIns="45716" rIns="91436" bIns="4571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36" tIns="45716" rIns="91436" bIns="4571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0D161-5A65-D54C-A2EA-A98C2B23D5B7}" type="datetimeFigureOut">
              <a:rPr lang="en-US" smtClean="0"/>
              <a:pPr/>
              <a:t>7/26/13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2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2" indent="-342842" algn="l" defTabSz="45712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22" indent="-285699" algn="l" defTabSz="457124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08" indent="-228561" algn="l" defTabSz="45712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28" indent="-228561" algn="l" defTabSz="457124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51" indent="-228561" algn="l" defTabSz="457124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75" indent="-228561" algn="l" defTabSz="45712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97" indent="-228561" algn="l" defTabSz="45712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18" indent="-228561" algn="l" defTabSz="45712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37" indent="-228561" algn="l" defTabSz="45712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4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7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1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94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18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41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56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84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8649"/>
            <a:ext cx="7772400" cy="1144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2" tIns="41148" rIns="82292" bIns="4114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0249"/>
            <a:ext cx="7772400" cy="4116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2" tIns="41148" rIns="82292" bIns="41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7928"/>
            <a:ext cx="1905953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2" tIns="41148" rIns="82292" bIns="41148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248" y="6247928"/>
            <a:ext cx="2897505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2" tIns="41148" rIns="82292" bIns="41148" numCol="1" anchor="t" anchorCtr="0" compatLnSpc="1">
            <a:prstTxWarp prst="textNoShape">
              <a:avLst/>
            </a:prstTxWarp>
          </a:bodyPr>
          <a:lstStyle>
            <a:lvl1pPr algn="ctr">
              <a:defRPr sz="13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2251" y="6247928"/>
            <a:ext cx="1907382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2" tIns="41148" rIns="82292" bIns="41148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0E27ACCE-F793-C94A-B3C1-05D6871A26F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5pPr>
      <a:lvl6pPr marL="411412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6pPr>
      <a:lvl7pPr marL="822812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7pPr>
      <a:lvl8pPr marL="1234235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8pPr>
      <a:lvl9pPr marL="1645639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9pPr>
    </p:titleStyle>
    <p:bodyStyle>
      <a:lvl1pPr marL="308559" indent="-308559" algn="l" rtl="0" fontAlgn="base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668541" indent="-257132" algn="l" rtl="0" fontAlgn="base">
        <a:spcBef>
          <a:spcPct val="20000"/>
        </a:spcBef>
        <a:spcAft>
          <a:spcPct val="0"/>
        </a:spcAft>
        <a:buChar char="–"/>
        <a:defRPr sz="2500">
          <a:solidFill>
            <a:schemeClr val="tx1"/>
          </a:solidFill>
          <a:latin typeface="+mn-lt"/>
          <a:ea typeface="ＭＳ Ｐゴシック" charset="-128"/>
        </a:defRPr>
      </a:lvl2pPr>
      <a:lvl3pPr marL="1028528" indent="-205706" algn="l" rtl="0" fontAlgn="base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charset="-128"/>
        </a:defRPr>
      </a:lvl3pPr>
      <a:lvl4pPr marL="1439935" indent="-205706" algn="l" rtl="0" fontAlgn="base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ＭＳ Ｐゴシック" charset="-128"/>
        </a:defRPr>
      </a:lvl4pPr>
      <a:lvl5pPr marL="1851350" indent="-205706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5pPr>
      <a:lvl6pPr marL="2262758" indent="-205706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6pPr>
      <a:lvl7pPr marL="2674161" indent="-205706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7pPr>
      <a:lvl8pPr marL="3085575" indent="-205706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8pPr>
      <a:lvl9pPr marL="3496985" indent="-205706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1141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12" algn="l" defTabSz="41141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812" algn="l" defTabSz="41141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235" algn="l" defTabSz="41141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639" algn="l" defTabSz="41141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051" algn="l" defTabSz="41141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460" algn="l" defTabSz="41141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9870" algn="l" defTabSz="41141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1279" algn="l" defTabSz="41141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8649"/>
            <a:ext cx="7772400" cy="1144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2" tIns="41148" rIns="82292" bIns="4114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0249"/>
            <a:ext cx="7772400" cy="4116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2" tIns="41148" rIns="82292" bIns="41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7928"/>
            <a:ext cx="1905953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2" tIns="41148" rIns="82292" bIns="41148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248" y="6247928"/>
            <a:ext cx="2897505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2" tIns="41148" rIns="82292" bIns="41148" numCol="1" anchor="t" anchorCtr="0" compatLnSpc="1">
            <a:prstTxWarp prst="textNoShape">
              <a:avLst/>
            </a:prstTxWarp>
          </a:bodyPr>
          <a:lstStyle>
            <a:lvl1pPr algn="ctr">
              <a:defRPr sz="13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2251" y="6247928"/>
            <a:ext cx="1907382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2" tIns="41148" rIns="82292" bIns="41148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0E27ACCE-F793-C94A-B3C1-05D6871A26F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5pPr>
      <a:lvl6pPr marL="41142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6pPr>
      <a:lvl7pPr marL="82283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7pPr>
      <a:lvl8pPr marL="1234259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8pPr>
      <a:lvl9pPr marL="1645673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9pPr>
    </p:titleStyle>
    <p:bodyStyle>
      <a:lvl1pPr marL="308565" indent="-308565" algn="l" rtl="0" fontAlgn="base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668554" indent="-257136" algn="l" rtl="0" fontAlgn="base">
        <a:spcBef>
          <a:spcPct val="20000"/>
        </a:spcBef>
        <a:spcAft>
          <a:spcPct val="0"/>
        </a:spcAft>
        <a:buChar char="–"/>
        <a:defRPr sz="2500">
          <a:solidFill>
            <a:schemeClr val="tx1"/>
          </a:solidFill>
          <a:latin typeface="+mn-lt"/>
          <a:ea typeface="ＭＳ Ｐゴシック" charset="-128"/>
        </a:defRPr>
      </a:lvl2pPr>
      <a:lvl3pPr marL="1028548" indent="-205710" algn="l" rtl="0" fontAlgn="base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charset="-128"/>
        </a:defRPr>
      </a:lvl3pPr>
      <a:lvl4pPr marL="1439964" indent="-205710" algn="l" rtl="0" fontAlgn="base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ＭＳ Ｐゴシック" charset="-128"/>
        </a:defRPr>
      </a:lvl4pPr>
      <a:lvl5pPr marL="1851386" indent="-205710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5pPr>
      <a:lvl6pPr marL="2262803" indent="-205710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6pPr>
      <a:lvl7pPr marL="2674215" indent="-205710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7pPr>
      <a:lvl8pPr marL="3085637" indent="-205710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8pPr>
      <a:lvl9pPr marL="3497055" indent="-205710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114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20" algn="l" defTabSz="4114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830" algn="l" defTabSz="4114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259" algn="l" defTabSz="4114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673" algn="l" defTabSz="4114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091" algn="l" defTabSz="4114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509" algn="l" defTabSz="4114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9928" algn="l" defTabSz="4114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1345" algn="l" defTabSz="4114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8649"/>
            <a:ext cx="7772400" cy="1144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4" tIns="41148" rIns="82294" bIns="4114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0249"/>
            <a:ext cx="7772400" cy="4116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4" tIns="41148" rIns="82294" bIns="41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7927"/>
            <a:ext cx="1905953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4" tIns="41148" rIns="82294" bIns="41148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248" y="6247927"/>
            <a:ext cx="2897505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4" tIns="41148" rIns="82294" bIns="41148" numCol="1" anchor="t" anchorCtr="0" compatLnSpc="1">
            <a:prstTxWarp prst="textNoShape">
              <a:avLst/>
            </a:prstTxWarp>
          </a:bodyPr>
          <a:lstStyle>
            <a:lvl1pPr algn="ctr">
              <a:defRPr sz="13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2250" y="6247927"/>
            <a:ext cx="1907382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4" tIns="41148" rIns="82294" bIns="41148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0E27ACCE-F793-C94A-B3C1-05D6871A26F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6" r:id="rId2"/>
  </p:sldLayoutIdLst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5pPr>
      <a:lvl6pPr marL="411472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6pPr>
      <a:lvl7pPr marL="822944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7pPr>
      <a:lvl8pPr marL="1234415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8pPr>
      <a:lvl9pPr marL="1645888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9pPr>
    </p:titleStyle>
    <p:bodyStyle>
      <a:lvl1pPr marL="308604" indent="-308604" algn="l" rtl="0" fontAlgn="base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668642" indent="-257170" algn="l" rtl="0" fontAlgn="base">
        <a:spcBef>
          <a:spcPct val="20000"/>
        </a:spcBef>
        <a:spcAft>
          <a:spcPct val="0"/>
        </a:spcAft>
        <a:buChar char="–"/>
        <a:defRPr sz="2500">
          <a:solidFill>
            <a:schemeClr val="tx1"/>
          </a:solidFill>
          <a:latin typeface="+mn-lt"/>
          <a:ea typeface="ＭＳ Ｐゴシック" charset="-128"/>
        </a:defRPr>
      </a:lvl2pPr>
      <a:lvl3pPr marL="1028679" indent="-205736" algn="l" rtl="0" fontAlgn="base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charset="-128"/>
        </a:defRPr>
      </a:lvl3pPr>
      <a:lvl4pPr marL="1440151" indent="-205736" algn="l" rtl="0" fontAlgn="base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ＭＳ Ｐゴシック" charset="-128"/>
        </a:defRPr>
      </a:lvl4pPr>
      <a:lvl5pPr marL="1851622" indent="-205736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5pPr>
      <a:lvl6pPr marL="2263095" indent="-205736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6pPr>
      <a:lvl7pPr marL="2674566" indent="-205736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7pPr>
      <a:lvl8pPr marL="3086038" indent="-205736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8pPr>
      <a:lvl9pPr marL="3497510" indent="-205736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1147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72" algn="l" defTabSz="41147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44" algn="l" defTabSz="41147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15" algn="l" defTabSz="41147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888" algn="l" defTabSz="41147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359" algn="l" defTabSz="41147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31" algn="l" defTabSz="41147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02" algn="l" defTabSz="41147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1774" algn="l" defTabSz="41147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9" tIns="45719" rIns="91439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1"/>
            <a:ext cx="2133600" cy="365125"/>
          </a:xfrm>
          <a:prstGeom prst="rect">
            <a:avLst/>
          </a:prstGeom>
        </p:spPr>
        <p:txBody>
          <a:bodyPr vert="horz" lIns="91439" tIns="45719" rIns="91439" bIns="45719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A9DDA5C-70CC-764C-84D8-510264483AD8}" type="datetime1">
              <a:rPr lang="en-US"/>
              <a:pPr>
                <a:defRPr/>
              </a:pPr>
              <a:t>7/26/13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1"/>
            <a:ext cx="2895600" cy="365125"/>
          </a:xfrm>
          <a:prstGeom prst="rect">
            <a:avLst/>
          </a:prstGeom>
        </p:spPr>
        <p:txBody>
          <a:bodyPr vert="horz" lIns="91439" tIns="45719" rIns="91439" bIns="45719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39" tIns="45719" rIns="91439" bIns="45719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297CAD8-B5F4-F74E-9EA9-83C94A4149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ctr" defTabSz="457196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defTabSz="457196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2pPr>
      <a:lvl3pPr algn="ctr" defTabSz="457196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3pPr>
      <a:lvl4pPr algn="ctr" defTabSz="457196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4pPr>
      <a:lvl5pPr algn="ctr" defTabSz="457196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5pPr>
      <a:lvl6pPr marL="457196" algn="ctr" defTabSz="45719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391" algn="ctr" defTabSz="45719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587" algn="ctr" defTabSz="45719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782" algn="ctr" defTabSz="45719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896" indent="-342896" algn="l" defTabSz="457196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43" indent="-285747" algn="l" defTabSz="457196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2pPr>
      <a:lvl3pPr marL="1142988" indent="-228597" algn="l" defTabSz="457196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3pPr>
      <a:lvl4pPr marL="1600184" indent="-228597" algn="l" defTabSz="457196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4pPr>
      <a:lvl5pPr marL="2057379" indent="-228597" algn="l" defTabSz="457196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5pPr>
      <a:lvl6pPr marL="2514575" indent="-228597" algn="l" defTabSz="45719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7" algn="l" defTabSz="45719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6" indent="-228597" algn="l" defTabSz="45719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1" indent="-228597" algn="l" defTabSz="45719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8649"/>
            <a:ext cx="7772400" cy="1144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5" tIns="41148" rIns="82295" bIns="4114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0249"/>
            <a:ext cx="7772400" cy="4116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5" tIns="41148" rIns="82295" bIns="41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7926"/>
            <a:ext cx="1905953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5" tIns="41148" rIns="82295" bIns="41148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248" y="6247926"/>
            <a:ext cx="2897505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5" tIns="41148" rIns="82295" bIns="41148" numCol="1" anchor="t" anchorCtr="0" compatLnSpc="1">
            <a:prstTxWarp prst="textNoShape">
              <a:avLst/>
            </a:prstTxWarp>
          </a:bodyPr>
          <a:lstStyle>
            <a:lvl1pPr algn="ctr">
              <a:defRPr sz="13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2249" y="6247926"/>
            <a:ext cx="1907382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5" tIns="41148" rIns="82295" bIns="41148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F92F9089-A118-AA44-8362-5680F944E72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5pPr>
      <a:lvl6pPr marL="411476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6pPr>
      <a:lvl7pPr marL="822952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7pPr>
      <a:lvl8pPr marL="1234427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8pPr>
      <a:lvl9pPr marL="1645904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9pPr>
    </p:titleStyle>
    <p:bodyStyle>
      <a:lvl1pPr marL="308607" indent="-308607" algn="l" rtl="0" fontAlgn="base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668649" indent="-257172" algn="l" rtl="0" fontAlgn="base">
        <a:spcBef>
          <a:spcPct val="20000"/>
        </a:spcBef>
        <a:spcAft>
          <a:spcPct val="0"/>
        </a:spcAft>
        <a:buChar char="–"/>
        <a:defRPr sz="2500">
          <a:solidFill>
            <a:schemeClr val="tx1"/>
          </a:solidFill>
          <a:latin typeface="+mn-lt"/>
          <a:ea typeface="ＭＳ Ｐゴシック" charset="-128"/>
        </a:defRPr>
      </a:lvl2pPr>
      <a:lvl3pPr marL="1028690" indent="-205738" algn="l" rtl="0" fontAlgn="base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charset="-128"/>
        </a:defRPr>
      </a:lvl3pPr>
      <a:lvl4pPr marL="1440166" indent="-205738" algn="l" rtl="0" fontAlgn="base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ＭＳ Ｐゴシック" charset="-128"/>
        </a:defRPr>
      </a:lvl4pPr>
      <a:lvl5pPr marL="1851641" indent="-205738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5pPr>
      <a:lvl6pPr marL="2263118" indent="-205738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6pPr>
      <a:lvl7pPr marL="2674593" indent="-205738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7pPr>
      <a:lvl8pPr marL="3086069" indent="-205738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8pPr>
      <a:lvl9pPr marL="3497545" indent="-205738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1147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76" algn="l" defTabSz="41147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52" algn="l" defTabSz="41147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27" algn="l" defTabSz="41147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04" algn="l" defTabSz="41147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379" algn="l" defTabSz="41147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56" algn="l" defTabSz="41147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31" algn="l" defTabSz="41147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07" algn="l" defTabSz="41147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hyperlink" Target="https://www.eagle-i.net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hyperlink" Target="http://zfin.org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tiff"/><Relationship Id="rId5" Type="http://schemas.openxmlformats.org/officeDocument/2006/relationships/image" Target="../media/image45.png"/><Relationship Id="rId6" Type="http://schemas.openxmlformats.org/officeDocument/2006/relationships/image" Target="../media/image46.tiff"/><Relationship Id="rId7" Type="http://schemas.openxmlformats.org/officeDocument/2006/relationships/image" Target="../media/image47.tif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4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5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9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0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1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wmf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Relationship Id="rId3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8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t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t_ow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l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t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1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639" y="182564"/>
            <a:ext cx="2624137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92476" y="182563"/>
            <a:ext cx="2638425" cy="325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08726" y="182563"/>
            <a:ext cx="2617788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68563" y="3475038"/>
            <a:ext cx="2606675" cy="322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94326" y="3475038"/>
            <a:ext cx="2609850" cy="322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9" name="Text Box 9"/>
          <p:cNvSpPr txBox="1">
            <a:spLocks noChangeArrowheads="1"/>
          </p:cNvSpPr>
          <p:nvPr/>
        </p:nvSpPr>
        <p:spPr bwMode="auto">
          <a:xfrm>
            <a:off x="496888" y="4389438"/>
            <a:ext cx="1806575" cy="358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en-US" sz="2400" dirty="0" err="1">
                <a:solidFill>
                  <a:srgbClr val="000000"/>
                </a:solidFill>
              </a:rPr>
              <a:t>paramere</a:t>
            </a:r>
            <a:r>
              <a:rPr lang="en-US" sz="2400" dirty="0">
                <a:solidFill>
                  <a:srgbClr val="000000"/>
                </a:solidFill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82285341"/>
              </p:ext>
            </p:extLst>
          </p:nvPr>
        </p:nvGraphicFramePr>
        <p:xfrm>
          <a:off x="2057402" y="1441848"/>
          <a:ext cx="5334000" cy="378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/>
                <a:gridCol w="1905000"/>
              </a:tblGrid>
              <a:tr h="37846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OMIM Query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# Records</a:t>
                      </a:r>
                      <a:endParaRPr lang="en-US" sz="1800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“large</a:t>
                      </a:r>
                      <a:r>
                        <a:rPr lang="en-US" sz="1800" baseline="0" dirty="0" smtClean="0"/>
                        <a:t> bone”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785</a:t>
                      </a:r>
                      <a:endParaRPr lang="en-US" sz="1800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“enlarged bone”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156</a:t>
                      </a:r>
                      <a:endParaRPr lang="en-US" sz="1800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“big bone”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“huge bones”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“massive bones”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28</a:t>
                      </a:r>
                      <a:endParaRPr lang="en-US" sz="1800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“</a:t>
                      </a:r>
                      <a:r>
                        <a:rPr lang="en-US" sz="1800" dirty="0" err="1" smtClean="0"/>
                        <a:t>hyperplastic</a:t>
                      </a:r>
                      <a:r>
                        <a:rPr lang="en-US" sz="1800" dirty="0" smtClean="0"/>
                        <a:t> bones”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</a:t>
                      </a:r>
                      <a:endParaRPr lang="en-US" sz="1800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“</a:t>
                      </a:r>
                      <a:r>
                        <a:rPr lang="en-US" sz="1800" dirty="0" err="1" smtClean="0"/>
                        <a:t>hyperplastic</a:t>
                      </a:r>
                      <a:r>
                        <a:rPr lang="en-US" sz="1800" dirty="0" smtClean="0"/>
                        <a:t> bone”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40</a:t>
                      </a:r>
                      <a:endParaRPr lang="en-US" sz="1800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“bone hyperplasia”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134</a:t>
                      </a:r>
                      <a:endParaRPr lang="en-US" sz="1800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“increased bone growth”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612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Picture 5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5" y="5226465"/>
            <a:ext cx="43164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6312" y="503074"/>
            <a:ext cx="9034415" cy="52322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Anatomical information retrieval from </a:t>
            </a:r>
            <a:br>
              <a:rPr lang="en-US" sz="3600" b="1" dirty="0" smtClean="0"/>
            </a:br>
            <a:r>
              <a:rPr lang="en-US" sz="3600" b="1" dirty="0" smtClean="0"/>
              <a:t>text-based resources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39348" y="5867400"/>
            <a:ext cx="2476209" cy="523220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Less than ideal.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2608" y="219241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6" rIns="91436" bIns="45716"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32728930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mp:transition xmlns:mp="http://schemas.microsoft.com/office/mac/powerpoint/2008/main"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8882" y="2743200"/>
            <a:ext cx="6486525" cy="3950494"/>
          </a:xfrm>
          <a:prstGeom prst="rect">
            <a:avLst/>
          </a:prstGeom>
          <a:noFill/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" y="182880"/>
            <a:ext cx="7440930" cy="2331720"/>
          </a:xfrm>
          <a:prstGeom prst="rect">
            <a:avLst/>
          </a:prstGeom>
          <a:noFill/>
        </p:spPr>
      </p:pic>
      <p:pic>
        <p:nvPicPr>
          <p:cNvPr id="5735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" y="2743200"/>
            <a:ext cx="1991678" cy="28117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_an_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_answ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ssignm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y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oadblock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0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1137285" y="2286002"/>
            <a:ext cx="3530442" cy="4372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('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 ('ventral region'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  and ('has part' some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sensillar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patch')))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distal_to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exactly 3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('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 ('ventral region'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  and ('has part' some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sensillar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patch')))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distal_to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exactly 4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('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 ('ventral region'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  and ('has part' some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sensillar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patch')))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distal_to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exactly 5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('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 ('ventral region'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  and ('has part' some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sensillar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patch')))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distal_to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exactly 6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')))</a:t>
            </a:r>
          </a:p>
        </p:txBody>
      </p:sp>
      <p:sp>
        <p:nvSpPr>
          <p:cNvPr id="87045" name="Text Box 5"/>
          <p:cNvSpPr txBox="1">
            <a:spLocks noChangeArrowheads="1"/>
          </p:cNvSpPr>
          <p:nvPr/>
        </p:nvSpPr>
        <p:spPr bwMode="auto">
          <a:xfrm>
            <a:off x="4703445" y="2286002"/>
            <a:ext cx="3507582" cy="4372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('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 ('ventral region'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  and ('has part' some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sensillar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patch')))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distal_to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exactly 7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('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 ('ventral region'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  and ('has part' some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sensillar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patch')))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distal_to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exactly 8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('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 ('ventral region'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  and ('has part' some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sensillar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patch')))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distal_to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exactly 9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('apical 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 ('ventral region'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  and ('has part' some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sensillar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patch')))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distal_to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exactly 10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')))</a:t>
            </a:r>
          </a:p>
        </p:txBody>
      </p:sp>
      <p:pic>
        <p:nvPicPr>
          <p:cNvPr id="8704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8720" y="0"/>
            <a:ext cx="6693694" cy="22745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ructured_data_ft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o_ont_impa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5382"/>
            <a:ext cx="8229600" cy="1143000"/>
          </a:xfrm>
        </p:spPr>
        <p:txBody>
          <a:bodyPr/>
          <a:lstStyle/>
          <a:p>
            <a:r>
              <a:rPr lang="en-US" dirty="0" smtClean="0"/>
              <a:t>Driving a User Interface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941" y="792978"/>
            <a:ext cx="7020144" cy="60650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858367"/>
            <a:ext cx="1514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hlinkClick r:id="rId3"/>
              </a:rPr>
              <a:t>eagle-i.net</a:t>
            </a:r>
            <a:endParaRPr lang="en-US" sz="24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732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538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Querying anatomical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2663"/>
          <a:stretch/>
        </p:blipFill>
        <p:spPr>
          <a:xfrm>
            <a:off x="0" y="2004233"/>
            <a:ext cx="9144000" cy="45420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836" y="916451"/>
            <a:ext cx="1279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hlinkClick r:id="rId3"/>
              </a:rPr>
              <a:t>z</a:t>
            </a:r>
            <a:r>
              <a:rPr lang="en-US" sz="2800" dirty="0" err="1" smtClean="0">
                <a:hlinkClick r:id="rId3"/>
              </a:rPr>
              <a:t>fin.org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713663" y="1022566"/>
            <a:ext cx="6990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Query for genes expressed in the retina and its parts:</a:t>
            </a:r>
            <a:endParaRPr lang="en-US" sz="24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7892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652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Semantic Similarity of Phenotypes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82" y="934433"/>
            <a:ext cx="7255565" cy="48068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9826" y="6216561"/>
            <a:ext cx="8686800" cy="461663"/>
          </a:xfrm>
          <a:prstGeom prst="rect">
            <a:avLst/>
          </a:prstGeom>
        </p:spPr>
        <p:txBody>
          <a:bodyPr wrap="square" lIns="91439" tIns="45719" rIns="91439" bIns="45719">
            <a:spAutoFit/>
          </a:bodyPr>
          <a:lstStyle/>
          <a:p>
            <a:r>
              <a:rPr lang="en-US" sz="1200" dirty="0" smtClean="0"/>
              <a:t>"Linking Human Diseases to Animal Models Using Ontology-Based Phenotype Annotation." </a:t>
            </a:r>
            <a:r>
              <a:rPr lang="en-US" sz="1200" dirty="0" err="1" smtClean="0"/>
              <a:t>PLoS</a:t>
            </a:r>
            <a:r>
              <a:rPr lang="en-US" sz="1200" dirty="0" smtClean="0"/>
              <a:t> </a:t>
            </a:r>
            <a:r>
              <a:rPr lang="en-US" sz="1200" dirty="0" err="1" smtClean="0"/>
              <a:t>Biol</a:t>
            </a:r>
            <a:r>
              <a:rPr lang="en-US" sz="1200" dirty="0" smtClean="0"/>
              <a:t> 7(11): e1000247. doi:10.1371/journal.pbio.1000247 </a:t>
            </a:r>
            <a:r>
              <a:rPr sz="1200" dirty="0" smtClean="0"/>
              <a:t>Washington NL, Haendel MA, Mungall CJ, Ashburner M, Westerfield M, Lewis SE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241690" y="5738562"/>
            <a:ext cx="1029276" cy="313930"/>
          </a:xfrm>
          <a:prstGeom prst="rect">
            <a:avLst/>
          </a:prstGeom>
        </p:spPr>
        <p:txBody>
          <a:bodyPr wrap="none" lIns="91439" tIns="45719" rIns="91439" bIns="45719">
            <a:spAutoFit/>
          </a:bodyPr>
          <a:lstStyle/>
          <a:p>
            <a:r>
              <a:rPr lang="en-US" sz="1400" b="1" dirty="0" smtClean="0"/>
              <a:t>FMA+PATO</a:t>
            </a:r>
            <a:endParaRPr lang="en-US" sz="1400" b="1" dirty="0"/>
          </a:p>
        </p:txBody>
      </p:sp>
      <p:sp>
        <p:nvSpPr>
          <p:cNvPr id="13" name="Rectangle 12"/>
          <p:cNvSpPr/>
          <p:nvPr/>
        </p:nvSpPr>
        <p:spPr>
          <a:xfrm>
            <a:off x="3315431" y="5737073"/>
            <a:ext cx="444351" cy="313930"/>
          </a:xfrm>
          <a:prstGeom prst="rect">
            <a:avLst/>
          </a:prstGeom>
        </p:spPr>
        <p:txBody>
          <a:bodyPr wrap="none" lIns="91439" tIns="45719" rIns="91439" bIns="45719">
            <a:spAutoFit/>
          </a:bodyPr>
          <a:lstStyle/>
          <a:p>
            <a:r>
              <a:rPr lang="en-US" sz="1400" b="1" dirty="0" smtClean="0"/>
              <a:t>MP</a:t>
            </a:r>
            <a:endParaRPr lang="en-US" sz="1400" b="1" dirty="0"/>
          </a:p>
        </p:txBody>
      </p:sp>
      <p:sp>
        <p:nvSpPr>
          <p:cNvPr id="14" name="Rectangle 13"/>
          <p:cNvSpPr/>
          <p:nvPr/>
        </p:nvSpPr>
        <p:spPr>
          <a:xfrm>
            <a:off x="5030523" y="5737073"/>
            <a:ext cx="946411" cy="313930"/>
          </a:xfrm>
          <a:prstGeom prst="rect">
            <a:avLst/>
          </a:prstGeom>
        </p:spPr>
        <p:txBody>
          <a:bodyPr wrap="none" lIns="91439" tIns="45719" rIns="91439" bIns="45719">
            <a:spAutoFit/>
          </a:bodyPr>
          <a:lstStyle/>
          <a:p>
            <a:r>
              <a:rPr lang="en-US" sz="1400" b="1" dirty="0" smtClean="0"/>
              <a:t>ZFA+PATO</a:t>
            </a:r>
            <a:endParaRPr lang="en-US" sz="1400" b="1" dirty="0"/>
          </a:p>
        </p:txBody>
      </p:sp>
      <p:sp>
        <p:nvSpPr>
          <p:cNvPr id="15" name="Rectangle 14"/>
          <p:cNvSpPr/>
          <p:nvPr/>
        </p:nvSpPr>
        <p:spPr>
          <a:xfrm>
            <a:off x="6826220" y="5737073"/>
            <a:ext cx="1027202" cy="313930"/>
          </a:xfrm>
          <a:prstGeom prst="rect">
            <a:avLst/>
          </a:prstGeom>
        </p:spPr>
        <p:txBody>
          <a:bodyPr wrap="none" lIns="91439" tIns="45719" rIns="91439" bIns="45719">
            <a:spAutoFit/>
          </a:bodyPr>
          <a:lstStyle/>
          <a:p>
            <a:r>
              <a:rPr lang="en-US" sz="1400" b="1" dirty="0" err="1" smtClean="0"/>
              <a:t>FBbt+PATO</a:t>
            </a:r>
            <a:endParaRPr lang="en-US" sz="1400" b="1" dirty="0"/>
          </a:p>
        </p:txBody>
      </p:sp>
      <p:sp>
        <p:nvSpPr>
          <p:cNvPr id="11" name="Rectangle 10"/>
          <p:cNvSpPr/>
          <p:nvPr/>
        </p:nvSpPr>
        <p:spPr>
          <a:xfrm>
            <a:off x="232608" y="219241"/>
            <a:ext cx="8692444" cy="6434666"/>
          </a:xfrm>
          <a:prstGeom prst="rect">
            <a:avLst/>
          </a:prstGeom>
          <a:noFill/>
          <a:ln w="19050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051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lden_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sig1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" y="2834640"/>
            <a:ext cx="1430179" cy="1877378"/>
          </a:xfrm>
          <a:prstGeom prst="rect">
            <a:avLst/>
          </a:prstGeom>
          <a:noFill/>
        </p:spPr>
      </p:pic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16" y="1097280"/>
            <a:ext cx="2667477" cy="2676049"/>
          </a:xfrm>
          <a:prstGeom prst="rect">
            <a:avLst/>
          </a:prstGeom>
          <a:noFill/>
        </p:spPr>
      </p:pic>
      <p:pic>
        <p:nvPicPr>
          <p:cNvPr id="6144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0720" y="3749040"/>
            <a:ext cx="3107532" cy="3117533"/>
          </a:xfrm>
          <a:prstGeom prst="rect">
            <a:avLst/>
          </a:prstGeom>
          <a:noFill/>
        </p:spPr>
      </p:pic>
      <p:pic>
        <p:nvPicPr>
          <p:cNvPr id="6144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28805" y="1371600"/>
            <a:ext cx="3469005" cy="4926330"/>
          </a:xfrm>
          <a:prstGeom prst="rect">
            <a:avLst/>
          </a:prstGeom>
          <a:noFill/>
        </p:spPr>
      </p:pic>
      <p:sp>
        <p:nvSpPr>
          <p:cNvPr id="61448" name="Text Box 8"/>
          <p:cNvSpPr txBox="1">
            <a:spLocks noChangeArrowheads="1"/>
          </p:cNvSpPr>
          <p:nvPr/>
        </p:nvSpPr>
        <p:spPr bwMode="auto">
          <a:xfrm>
            <a:off x="2051685" y="182880"/>
            <a:ext cx="4769168" cy="84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900" b="1" dirty="0">
                <a:solidFill>
                  <a:srgbClr val="000000"/>
                </a:solidFill>
                <a:latin typeface="Arial" charset="0"/>
              </a:rPr>
              <a:t>Facilitate explicitness, avoid misinterpretation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7280" y="457201"/>
            <a:ext cx="6995160" cy="60736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seline_though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20218" y="783440"/>
            <a:ext cx="409599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Ontology management</a:t>
            </a:r>
            <a:endParaRPr lang="en-US" sz="3200" b="1" dirty="0"/>
          </a:p>
        </p:txBody>
      </p:sp>
      <p:pic>
        <p:nvPicPr>
          <p:cNvPr id="6" name="Picture 5" descr="AA0538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38" y="2608480"/>
            <a:ext cx="363975" cy="1013561"/>
          </a:xfrm>
          <a:prstGeom prst="rect">
            <a:avLst/>
          </a:prstGeom>
        </p:spPr>
      </p:pic>
      <p:pic>
        <p:nvPicPr>
          <p:cNvPr id="7" name="Picture 6" descr="term tracker.tiff"/>
          <p:cNvPicPr>
            <a:picLocks noChangeAspect="1"/>
          </p:cNvPicPr>
          <p:nvPr/>
        </p:nvPicPr>
        <p:blipFill>
          <a:blip r:embed="rId4"/>
          <a:srcRect l="14706" t="14453" r="16119"/>
          <a:stretch>
            <a:fillRect/>
          </a:stretch>
        </p:blipFill>
        <p:spPr>
          <a:xfrm>
            <a:off x="2009998" y="2480679"/>
            <a:ext cx="1634695" cy="114136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263832" y="2974532"/>
            <a:ext cx="746166" cy="124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26871" y="2695644"/>
            <a:ext cx="1270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Submit term request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135434" y="214447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Term tracker</a:t>
            </a:r>
            <a:endParaRPr lang="en-US" dirty="0"/>
          </a:p>
        </p:txBody>
      </p:sp>
      <p:pic>
        <p:nvPicPr>
          <p:cNvPr id="13" name="Picture 12" descr="OBOEdit-Ontogen2_LoadedGO.png"/>
          <p:cNvPicPr>
            <a:picLocks noChangeAspect="1"/>
          </p:cNvPicPr>
          <p:nvPr/>
        </p:nvPicPr>
        <p:blipFill>
          <a:blip r:embed="rId5"/>
          <a:srcRect r="27675"/>
          <a:stretch>
            <a:fillRect/>
          </a:stretch>
        </p:blipFill>
        <p:spPr>
          <a:xfrm>
            <a:off x="4529934" y="2358561"/>
            <a:ext cx="1207730" cy="172060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3715390" y="3005850"/>
            <a:ext cx="789293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44693" y="2725374"/>
            <a:ext cx="1136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Edit ontology</a:t>
            </a:r>
            <a:endParaRPr lang="en-US" sz="1400" dirty="0"/>
          </a:p>
        </p:txBody>
      </p:sp>
      <p:pic>
        <p:nvPicPr>
          <p:cNvPr id="21" name="Picture 20" descr="wine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7365" y="4613542"/>
            <a:ext cx="1237318" cy="114773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 flipV="1">
            <a:off x="4268215" y="4804991"/>
            <a:ext cx="512843" cy="15778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935249" y="2704934"/>
            <a:ext cx="1136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Deposit </a:t>
            </a:r>
            <a:endParaRPr lang="en-US" sz="14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935249" y="3033151"/>
            <a:ext cx="789293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cvs.tiff"/>
          <p:cNvPicPr>
            <a:picLocks noChangeAspect="1"/>
          </p:cNvPicPr>
          <p:nvPr/>
        </p:nvPicPr>
        <p:blipFill>
          <a:blip r:embed="rId7"/>
          <a:srcRect t="26513" r="67183" b="14724"/>
          <a:stretch>
            <a:fillRect/>
          </a:stretch>
        </p:blipFill>
        <p:spPr>
          <a:xfrm>
            <a:off x="6786797" y="2318803"/>
            <a:ext cx="1683273" cy="17017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577453" y="1913987"/>
            <a:ext cx="222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Subversion repository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rot="10800000" flipV="1">
            <a:off x="4961900" y="4079165"/>
            <a:ext cx="2109715" cy="725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329620" y="4227530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737664" y="4560952"/>
            <a:ext cx="1618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Database calls </a:t>
            </a:r>
            <a:r>
              <a:rPr lang="en-US" sz="1600" dirty="0" err="1" smtClean="0"/>
              <a:t>ontologies</a:t>
            </a:r>
            <a:r>
              <a:rPr lang="en-US" sz="1600" dirty="0" smtClean="0"/>
              <a:t> from repository</a:t>
            </a:r>
            <a:endParaRPr lang="en-US" sz="1600" dirty="0"/>
          </a:p>
        </p:txBody>
      </p:sp>
      <p:cxnSp>
        <p:nvCxnSpPr>
          <p:cNvPr id="33" name="Straight Arrow Connector 32"/>
          <p:cNvCxnSpPr/>
          <p:nvPr/>
        </p:nvCxnSpPr>
        <p:spPr>
          <a:xfrm rot="10800000">
            <a:off x="1133668" y="3720528"/>
            <a:ext cx="2003532" cy="1014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682483" y="1977487"/>
            <a:ext cx="74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Editor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045488" y="4245903"/>
            <a:ext cx="1890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Reports data changed due to ontology changes</a:t>
            </a:r>
            <a:endParaRPr lang="en-US" sz="16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0615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fespa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cep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nn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_gather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derstand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270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bliograph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maliza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tegra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stribu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finemen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8734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ason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plication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searc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bsole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de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assignm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0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40500" y="5114311"/>
            <a:ext cx="998064" cy="102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563263" y="4461250"/>
            <a:ext cx="8181747" cy="523220"/>
          </a:xfrm>
          <a:prstGeom prst="rect">
            <a:avLst/>
          </a:prstGeom>
        </p:spPr>
        <p:txBody>
          <a:bodyPr wrap="none" lIns="91436" tIns="45716" rIns="91436" bIns="45716">
            <a:spAutoFit/>
          </a:bodyPr>
          <a:lstStyle/>
          <a:p>
            <a:pPr>
              <a:defRPr/>
            </a:pPr>
            <a:r>
              <a:rPr lang="en-US" sz="2800" b="1" kern="0" dirty="0" smtClean="0">
                <a:solidFill>
                  <a:schemeClr val="accent6">
                    <a:lumMod val="75000"/>
                  </a:schemeClr>
                </a:solidFill>
              </a:rPr>
              <a:t>Therefore, we build ontologies that are intelligible to:</a:t>
            </a:r>
            <a:endParaRPr lang="en-US" sz="2800" b="1" kern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35434" y="6188492"/>
            <a:ext cx="1877437" cy="400110"/>
          </a:xfrm>
          <a:prstGeom prst="rect">
            <a:avLst/>
          </a:prstGeom>
        </p:spPr>
        <p:txBody>
          <a:bodyPr wrap="none" lIns="91436" tIns="45716" rIns="91436" bIns="45716">
            <a:spAutoFit/>
          </a:bodyPr>
          <a:lstStyle/>
          <a:p>
            <a:pPr algn="ctr">
              <a:defRPr/>
            </a:pPr>
            <a:r>
              <a:rPr lang="en-US" sz="2000" b="1" kern="0" dirty="0" smtClean="0">
                <a:solidFill>
                  <a:schemeClr val="accent6">
                    <a:lumMod val="75000"/>
                  </a:schemeClr>
                </a:solidFill>
              </a:rPr>
              <a:t>Domain experts</a:t>
            </a:r>
            <a:endParaRPr lang="en-US" sz="2000" b="1" kern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74812" y="6191444"/>
            <a:ext cx="1212466" cy="400110"/>
          </a:xfrm>
          <a:prstGeom prst="rect">
            <a:avLst/>
          </a:prstGeom>
        </p:spPr>
        <p:txBody>
          <a:bodyPr wrap="none" lIns="91436" tIns="45716" rIns="91436" bIns="45716">
            <a:spAutoFit/>
          </a:bodyPr>
          <a:lstStyle/>
          <a:p>
            <a:pPr algn="ctr">
              <a:defRPr/>
            </a:pPr>
            <a:r>
              <a:rPr lang="en-US" sz="2000" b="1" kern="0" dirty="0">
                <a:solidFill>
                  <a:schemeClr val="accent6">
                    <a:lumMod val="75000"/>
                  </a:schemeClr>
                </a:solidFill>
              </a:rPr>
              <a:t>Machines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742" y="5114311"/>
            <a:ext cx="1157256" cy="1029958"/>
          </a:xfrm>
          <a:prstGeom prst="rect">
            <a:avLst/>
          </a:prstGeom>
        </p:spPr>
      </p:pic>
      <p:pic>
        <p:nvPicPr>
          <p:cNvPr id="17" name="Picture 19" descr="MCj04121760000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11037" y="5157159"/>
            <a:ext cx="865036" cy="1052071"/>
          </a:xfrm>
          <a:prstGeom prst="rect">
            <a:avLst/>
          </a:prstGeom>
          <a:noFill/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464" y="5114313"/>
            <a:ext cx="909381" cy="10771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69900" y="980623"/>
            <a:ext cx="8356600" cy="3093146"/>
          </a:xfrm>
          <a:prstGeom prst="rect">
            <a:avLst/>
          </a:prstGeom>
        </p:spPr>
        <p:txBody>
          <a:bodyPr wrap="square" lIns="91436" tIns="45716" rIns="91436" bIns="45716">
            <a:spAutoFit/>
          </a:bodyPr>
          <a:lstStyle/>
          <a:p>
            <a:pPr marL="225387" indent="-225387">
              <a:buFont typeface="Wingdings" charset="2"/>
              <a:buChar char="§"/>
            </a:pPr>
            <a:r>
              <a:rPr lang="en-US" sz="2400" b="1" dirty="0">
                <a:solidFill>
                  <a:schemeClr val="tx2"/>
                </a:solidFill>
              </a:rPr>
              <a:t>C</a:t>
            </a:r>
            <a:r>
              <a:rPr lang="en-US" sz="2400" b="1" dirty="0" smtClean="0">
                <a:solidFill>
                  <a:schemeClr val="tx2"/>
                </a:solidFill>
              </a:rPr>
              <a:t>omparison of structures across different organisms, scales</a:t>
            </a:r>
          </a:p>
          <a:p>
            <a:pPr marL="225387" indent="-225387">
              <a:buFont typeface="Wingdings" charset="2"/>
              <a:buChar char="§"/>
            </a:pPr>
            <a:r>
              <a:rPr lang="en-US" sz="2400" b="1" dirty="0" smtClean="0">
                <a:solidFill>
                  <a:schemeClr val="tx2"/>
                </a:solidFill>
              </a:rPr>
              <a:t>Standardization of anatomical vocabulary among and between communities</a:t>
            </a:r>
          </a:p>
          <a:p>
            <a:pPr>
              <a:buFont typeface="Wingdings" charset="2"/>
              <a:buChar char="§"/>
            </a:pPr>
            <a:r>
              <a:rPr lang="en-US" sz="2400" b="1" dirty="0" smtClean="0">
                <a:solidFill>
                  <a:schemeClr val="tx2"/>
                </a:solidFill>
              </a:rPr>
              <a:t> Integration of anatomical data across databases</a:t>
            </a:r>
          </a:p>
          <a:p>
            <a:pPr>
              <a:buFont typeface="Wingdings" charset="2"/>
              <a:buChar char="§"/>
            </a:pPr>
            <a:r>
              <a:rPr lang="en-US" sz="2400" b="1" dirty="0" smtClean="0">
                <a:solidFill>
                  <a:schemeClr val="tx2"/>
                </a:solidFill>
              </a:rPr>
              <a:t> Query across large amount of data</a:t>
            </a:r>
          </a:p>
          <a:p>
            <a:pPr>
              <a:buFont typeface="Wingdings" charset="2"/>
              <a:buChar char="§"/>
            </a:pPr>
            <a:r>
              <a:rPr lang="en-US" sz="2400" b="1" dirty="0" smtClean="0">
                <a:solidFill>
                  <a:schemeClr val="tx2"/>
                </a:solidFill>
              </a:rPr>
              <a:t> Automatic reasoning to infer related classes</a:t>
            </a:r>
          </a:p>
          <a:p>
            <a:pPr>
              <a:buFont typeface="Wingdings" charset="2"/>
              <a:buChar char="§"/>
            </a:pPr>
            <a:r>
              <a:rPr lang="en-US" sz="2400" b="1" dirty="0" smtClean="0">
                <a:solidFill>
                  <a:schemeClr val="tx2"/>
                </a:solidFill>
              </a:rPr>
              <a:t> Error checking</a:t>
            </a:r>
          </a:p>
          <a:p>
            <a:pPr>
              <a:buFont typeface="Wingdings" charset="2"/>
              <a:buChar char="§"/>
            </a:pPr>
            <a:r>
              <a:rPr lang="en-US" sz="2400" b="1" dirty="0" smtClean="0">
                <a:solidFill>
                  <a:schemeClr val="tx2"/>
                </a:solidFill>
              </a:rPr>
              <a:t> Annotation consistency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083199" y="5566357"/>
            <a:ext cx="500010" cy="1588"/>
          </a:xfrm>
          <a:prstGeom prst="straightConnector1">
            <a:avLst/>
          </a:prstGeom>
          <a:ln w="38100" cap="flat" cmpd="sng" algn="ctr">
            <a:solidFill>
              <a:srgbClr val="1F497D"/>
            </a:solidFill>
            <a:prstDash val="solid"/>
            <a:round/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353970" y="5573592"/>
            <a:ext cx="500010" cy="1588"/>
          </a:xfrm>
          <a:prstGeom prst="straightConnector1">
            <a:avLst/>
          </a:prstGeom>
          <a:ln w="38100" cap="flat" cmpd="sng" algn="ctr">
            <a:solidFill>
              <a:srgbClr val="1F497D"/>
            </a:solidFill>
            <a:prstDash val="solid"/>
            <a:round/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32608" y="219241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6" rIns="91436" bIns="45716"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308" y="429970"/>
            <a:ext cx="8454192" cy="1143000"/>
          </a:xfrm>
        </p:spPr>
        <p:txBody>
          <a:bodyPr>
            <a:noAutofit/>
          </a:bodyPr>
          <a:lstStyle/>
          <a:p>
            <a:r>
              <a:rPr lang="en-US" b="1" dirty="0"/>
              <a:t> </a:t>
            </a:r>
            <a:r>
              <a:rPr lang="en-US" b="1" dirty="0" smtClean="0"/>
              <a:t>We want to enable: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874760" y="6209228"/>
            <a:ext cx="1402948" cy="400110"/>
          </a:xfrm>
          <a:prstGeom prst="rect">
            <a:avLst/>
          </a:prstGeom>
        </p:spPr>
        <p:txBody>
          <a:bodyPr wrap="none" lIns="91436" tIns="45716" rIns="91436" bIns="45716">
            <a:spAutoFit/>
          </a:bodyPr>
          <a:lstStyle/>
          <a:p>
            <a:pPr algn="ctr">
              <a:defRPr/>
            </a:pPr>
            <a:r>
              <a:rPr lang="en-US" sz="2000" b="1" kern="0" dirty="0" err="1" smtClean="0">
                <a:solidFill>
                  <a:schemeClr val="accent6">
                    <a:lumMod val="75000"/>
                  </a:schemeClr>
                </a:solidFill>
              </a:rPr>
              <a:t>Ontologists</a:t>
            </a:r>
            <a:endParaRPr lang="en-US" sz="2000" b="1" kern="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244868" y="5588764"/>
            <a:ext cx="500010" cy="1588"/>
          </a:xfrm>
          <a:prstGeom prst="straightConnector1">
            <a:avLst/>
          </a:prstGeom>
          <a:ln w="38100" cap="flat" cmpd="sng" algn="ctr">
            <a:solidFill>
              <a:srgbClr val="1F497D"/>
            </a:solidFill>
            <a:prstDash val="solid"/>
            <a:round/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98796" y="6170249"/>
            <a:ext cx="1223412" cy="400110"/>
          </a:xfrm>
          <a:prstGeom prst="rect">
            <a:avLst/>
          </a:prstGeom>
        </p:spPr>
        <p:txBody>
          <a:bodyPr wrap="none" lIns="91436" tIns="45716" rIns="91436" bIns="45716">
            <a:spAutoFit/>
          </a:bodyPr>
          <a:lstStyle/>
          <a:p>
            <a:pPr algn="ctr">
              <a:defRPr/>
            </a:pPr>
            <a:r>
              <a:rPr lang="en-US" sz="2000" b="1" kern="0" dirty="0" smtClean="0">
                <a:solidFill>
                  <a:schemeClr val="accent6">
                    <a:lumMod val="75000"/>
                  </a:schemeClr>
                </a:solidFill>
              </a:rPr>
              <a:t>Engineers</a:t>
            </a:r>
            <a:endParaRPr lang="en-US" sz="2000" b="1" kern="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913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136554" y="1258240"/>
            <a:ext cx="1792301" cy="6053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nclus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59872" y="4634822"/>
            <a:ext cx="7207866" cy="1354209"/>
          </a:xfrm>
          <a:prstGeom prst="rect">
            <a:avLst/>
          </a:prstGeom>
        </p:spPr>
        <p:txBody>
          <a:bodyPr wrap="square" lIns="91436" tIns="45716" rIns="91436" bIns="45716">
            <a:spAutoFit/>
          </a:bodyPr>
          <a:lstStyle/>
          <a:p>
            <a:pPr>
              <a:buFont typeface="Arial"/>
              <a:buChar char="•"/>
            </a:pPr>
            <a:r>
              <a:rPr lang="en-US" sz="2000" dirty="0" smtClean="0"/>
              <a:t> Lack </a:t>
            </a:r>
            <a:r>
              <a:rPr lang="en-US" sz="2000" dirty="0"/>
              <a:t>of </a:t>
            </a:r>
            <a:r>
              <a:rPr lang="en-US" sz="2000" dirty="0" smtClean="0"/>
              <a:t>rules for </a:t>
            </a:r>
            <a:r>
              <a:rPr lang="en-US" sz="2000" dirty="0"/>
              <a:t>classification leads to human error and</a:t>
            </a:r>
            <a:r>
              <a:rPr lang="en-US" sz="2000" dirty="0" smtClean="0"/>
              <a:t> 	blocks automatic </a:t>
            </a:r>
            <a:r>
              <a:rPr lang="en-US" sz="2000" dirty="0"/>
              <a:t>reasoning and error-checking</a:t>
            </a:r>
            <a:endParaRPr lang="en-US" sz="2000" dirty="0" smtClean="0"/>
          </a:p>
          <a:p>
            <a:pPr>
              <a:buFont typeface="Arial"/>
              <a:buChar char="•"/>
            </a:pPr>
            <a:r>
              <a:rPr lang="en-US" sz="2000" dirty="0" smtClean="0"/>
              <a:t> Intuitive </a:t>
            </a:r>
            <a:r>
              <a:rPr lang="en-US" sz="2000" dirty="0"/>
              <a:t>rules facilitate training of</a:t>
            </a:r>
            <a:r>
              <a:rPr lang="en-US" sz="2000" dirty="0" smtClean="0"/>
              <a:t> annotators and ontology editors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 Common </a:t>
            </a:r>
            <a:r>
              <a:rPr lang="en-US" sz="2000" dirty="0"/>
              <a:t>rules allow alignment with other </a:t>
            </a:r>
            <a:r>
              <a:rPr lang="en-US" sz="2000" dirty="0" err="1" smtClean="0"/>
              <a:t>ontologies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1092200" y="366623"/>
            <a:ext cx="7543800" cy="1089527"/>
          </a:xfrm>
          <a:prstGeom prst="rect">
            <a:avLst/>
          </a:prstGeom>
        </p:spPr>
        <p:txBody>
          <a:bodyPr wrap="square" lIns="91436" tIns="45716" rIns="91436" bIns="45716">
            <a:spAutoFit/>
          </a:bodyPr>
          <a:lstStyle/>
          <a:p>
            <a:r>
              <a:rPr lang="en-US" sz="3200" b="1" dirty="0" smtClean="0"/>
              <a:t>Why do we need rules and standards for ontology use and construction?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015" y="2124617"/>
            <a:ext cx="844550" cy="871150"/>
          </a:xfrm>
          <a:prstGeom prst="rect">
            <a:avLst/>
          </a:prstGeom>
        </p:spPr>
      </p:pic>
      <p:pic>
        <p:nvPicPr>
          <p:cNvPr id="6" name="Picture 5" descr="AA0538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055" y="1982569"/>
            <a:ext cx="363975" cy="1013561"/>
          </a:xfrm>
          <a:prstGeom prst="rect">
            <a:avLst/>
          </a:prstGeom>
        </p:spPr>
      </p:pic>
      <p:sp>
        <p:nvSpPr>
          <p:cNvPr id="7" name="Left-Right Arrow 6"/>
          <p:cNvSpPr/>
          <p:nvPr/>
        </p:nvSpPr>
        <p:spPr>
          <a:xfrm>
            <a:off x="3641417" y="2318895"/>
            <a:ext cx="1524000" cy="2413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6" rIns="91436" bIns="45716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37662" y="1531013"/>
            <a:ext cx="5170398" cy="461657"/>
          </a:xfrm>
          <a:prstGeom prst="rect">
            <a:avLst/>
          </a:prstGeom>
        </p:spPr>
        <p:txBody>
          <a:bodyPr wrap="none" lIns="91436" tIns="45716" rIns="91436" bIns="45716">
            <a:spAutoFit/>
          </a:bodyPr>
          <a:lstStyle/>
          <a:p>
            <a:r>
              <a:rPr lang="en-US" sz="2400" b="1" dirty="0" err="1" smtClean="0"/>
              <a:t>Ontologies</a:t>
            </a:r>
            <a:r>
              <a:rPr lang="en-US" sz="2400" b="1" dirty="0" smtClean="0"/>
              <a:t> must be intelligible to both:</a:t>
            </a:r>
          </a:p>
        </p:txBody>
      </p:sp>
      <p:sp>
        <p:nvSpPr>
          <p:cNvPr id="9" name="Rectangle 8"/>
          <p:cNvSpPr/>
          <p:nvPr/>
        </p:nvSpPr>
        <p:spPr>
          <a:xfrm>
            <a:off x="1442890" y="3097843"/>
            <a:ext cx="3025438" cy="646331"/>
          </a:xfrm>
          <a:prstGeom prst="rect">
            <a:avLst/>
          </a:prstGeom>
        </p:spPr>
        <p:txBody>
          <a:bodyPr wrap="none" lIns="91436" tIns="45716" rIns="91436" bIns="45716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Humans</a:t>
            </a:r>
          </a:p>
          <a:p>
            <a:pPr algn="ctr"/>
            <a:r>
              <a:rPr lang="en-US" b="1" dirty="0" smtClean="0">
                <a:solidFill>
                  <a:srgbClr val="0000FF"/>
                </a:solidFill>
              </a:rPr>
              <a:t>(for annotation and </a:t>
            </a:r>
            <a:r>
              <a:rPr lang="en-US" b="1" dirty="0" err="1" smtClean="0">
                <a:solidFill>
                  <a:srgbClr val="0000FF"/>
                </a:solidFill>
              </a:rPr>
              <a:t>curation</a:t>
            </a:r>
            <a:r>
              <a:rPr lang="en-US" b="1" dirty="0" smtClean="0">
                <a:solidFill>
                  <a:srgbClr val="0000FF"/>
                </a:solidFill>
              </a:rPr>
              <a:t>)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2751" y="3083281"/>
            <a:ext cx="3498148" cy="646331"/>
          </a:xfrm>
          <a:prstGeom prst="rect">
            <a:avLst/>
          </a:prstGeom>
        </p:spPr>
        <p:txBody>
          <a:bodyPr wrap="none" lIns="91436" tIns="45716" rIns="91436" bIns="45716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Machines</a:t>
            </a:r>
          </a:p>
          <a:p>
            <a:pPr algn="ctr"/>
            <a:r>
              <a:rPr lang="en-US" b="1" dirty="0" smtClean="0">
                <a:solidFill>
                  <a:srgbClr val="0000FF"/>
                </a:solidFill>
              </a:rPr>
              <a:t> (for reasoning and error-checking) 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4879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lin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483"/>
            <a:ext cx="9144000" cy="683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Why ontology development is like software or database development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232608" y="219241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6" rIns="91436" bIns="45716"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2640" y="1786021"/>
            <a:ext cx="8660344" cy="4355030"/>
          </a:xfrm>
          <a:prstGeom prst="rect">
            <a:avLst/>
          </a:prstGeom>
        </p:spPr>
        <p:txBody>
          <a:bodyPr wrap="square" lIns="91436" tIns="45716" rIns="91436" bIns="45716">
            <a:spAutoFit/>
          </a:bodyPr>
          <a:lstStyle/>
          <a:p>
            <a:pPr>
              <a:buNone/>
            </a:pPr>
            <a:r>
              <a:rPr lang="en-US" sz="3600" b="1" dirty="0" smtClean="0">
                <a:solidFill>
                  <a:srgbClr val="1F497D"/>
                </a:solidFill>
              </a:rPr>
              <a:t>Ideal case: </a:t>
            </a:r>
          </a:p>
          <a:p>
            <a:pPr lvl="1"/>
            <a:r>
              <a:rPr lang="en-US" sz="2800" b="1" dirty="0" smtClean="0">
                <a:solidFill>
                  <a:srgbClr val="1F497D"/>
                </a:solidFill>
              </a:rPr>
              <a:t>maintainable</a:t>
            </a:r>
          </a:p>
          <a:p>
            <a:pPr lvl="2"/>
            <a:r>
              <a:rPr lang="en-US" sz="2400" b="1" dirty="0" smtClean="0"/>
              <a:t>basic maintenance (e.g. correcting simple errors) is easy</a:t>
            </a:r>
          </a:p>
          <a:p>
            <a:pPr lvl="1"/>
            <a:r>
              <a:rPr lang="en-US" sz="2800" b="1" dirty="0" smtClean="0">
                <a:solidFill>
                  <a:srgbClr val="1F497D"/>
                </a:solidFill>
              </a:rPr>
              <a:t>scalable</a:t>
            </a:r>
            <a:endParaRPr lang="en-US" sz="2400" b="1" dirty="0" smtClean="0">
              <a:solidFill>
                <a:srgbClr val="1F497D"/>
              </a:solidFill>
            </a:endParaRPr>
          </a:p>
          <a:p>
            <a:pPr lvl="2"/>
            <a:r>
              <a:rPr lang="en-US" sz="2400" b="1" dirty="0" smtClean="0">
                <a:solidFill>
                  <a:srgbClr val="000000"/>
                </a:solidFill>
              </a:rPr>
              <a:t>grow your project as large as you need without breaking it</a:t>
            </a:r>
          </a:p>
          <a:p>
            <a:pPr lvl="1"/>
            <a:r>
              <a:rPr lang="en-US" sz="2800" b="1" dirty="0" smtClean="0">
                <a:solidFill>
                  <a:srgbClr val="1F497D"/>
                </a:solidFill>
              </a:rPr>
              <a:t>extensible</a:t>
            </a:r>
            <a:endParaRPr lang="en-US" sz="2400" b="1" dirty="0" smtClean="0">
              <a:solidFill>
                <a:srgbClr val="1F497D"/>
              </a:solidFill>
            </a:endParaRPr>
          </a:p>
          <a:p>
            <a:pPr lvl="2"/>
            <a:r>
              <a:rPr lang="en-US" sz="2400" b="1" dirty="0" smtClean="0">
                <a:solidFill>
                  <a:srgbClr val="000000"/>
                </a:solidFill>
              </a:rPr>
              <a:t>easy to add new functionality without breaking existing </a:t>
            </a:r>
          </a:p>
          <a:p>
            <a:pPr lvl="1"/>
            <a:r>
              <a:rPr lang="en-US" sz="2800" b="1" dirty="0" smtClean="0">
                <a:solidFill>
                  <a:srgbClr val="1F497D"/>
                </a:solidFill>
              </a:rPr>
              <a:t>integrate-able</a:t>
            </a:r>
          </a:p>
          <a:p>
            <a:pPr lvl="2"/>
            <a:r>
              <a:rPr lang="en-US" sz="2400" b="1" dirty="0" smtClean="0">
                <a:solidFill>
                  <a:srgbClr val="000000"/>
                </a:solidFill>
              </a:rPr>
              <a:t>Can integrate easily with work of others – so you don’t have to solve all problems yourself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380358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Why ontology development is like software or database development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232608" y="219241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6" rIns="91436" bIns="45716"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2640" y="1786021"/>
            <a:ext cx="8660344" cy="4355030"/>
          </a:xfrm>
          <a:prstGeom prst="rect">
            <a:avLst/>
          </a:prstGeom>
        </p:spPr>
        <p:txBody>
          <a:bodyPr wrap="square" lIns="91436" tIns="45716" rIns="91436" bIns="45716">
            <a:spAutoFit/>
          </a:bodyPr>
          <a:lstStyle/>
          <a:p>
            <a:pPr>
              <a:buNone/>
            </a:pPr>
            <a:r>
              <a:rPr lang="en-US" sz="3600" b="1" dirty="0" smtClean="0">
                <a:solidFill>
                  <a:srgbClr val="1F497D"/>
                </a:solidFill>
              </a:rPr>
              <a:t>Ideal case - </a:t>
            </a:r>
            <a:r>
              <a:rPr lang="en-US" sz="2800" b="1" u="sng" dirty="0" smtClean="0">
                <a:solidFill>
                  <a:srgbClr val="000000"/>
                </a:solidFill>
              </a:rPr>
              <a:t>Future editors can build on your work</a:t>
            </a:r>
            <a:endParaRPr lang="en-US" sz="3600" b="1" u="sng" dirty="0" smtClean="0">
              <a:solidFill>
                <a:srgbClr val="000000"/>
              </a:solidFill>
            </a:endParaRPr>
          </a:p>
          <a:p>
            <a:pPr lvl="1"/>
            <a:r>
              <a:rPr lang="en-US" sz="2800" b="1" dirty="0" smtClean="0">
                <a:solidFill>
                  <a:srgbClr val="1F497D"/>
                </a:solidFill>
              </a:rPr>
              <a:t>Maintainable –by multiple editors</a:t>
            </a:r>
          </a:p>
          <a:p>
            <a:pPr lvl="2"/>
            <a:r>
              <a:rPr lang="en-US" sz="2400" b="1" dirty="0" smtClean="0"/>
              <a:t>basic maintenance (e.g. correcting simple errors) is easy</a:t>
            </a:r>
          </a:p>
          <a:p>
            <a:pPr lvl="1"/>
            <a:r>
              <a:rPr lang="en-US" sz="2800" b="1" dirty="0" smtClean="0">
                <a:solidFill>
                  <a:srgbClr val="1F497D"/>
                </a:solidFill>
              </a:rPr>
              <a:t>Scalable –by multiple editors</a:t>
            </a:r>
            <a:endParaRPr lang="en-US" sz="2400" b="1" dirty="0" smtClean="0">
              <a:solidFill>
                <a:srgbClr val="1F497D"/>
              </a:solidFill>
            </a:endParaRPr>
          </a:p>
          <a:p>
            <a:pPr lvl="2"/>
            <a:r>
              <a:rPr lang="en-US" sz="2400" b="1" dirty="0" smtClean="0">
                <a:solidFill>
                  <a:srgbClr val="000000"/>
                </a:solidFill>
              </a:rPr>
              <a:t>grow your project as large as you need without breaking it</a:t>
            </a:r>
          </a:p>
          <a:p>
            <a:pPr lvl="1"/>
            <a:r>
              <a:rPr lang="en-US" sz="2800" b="1" dirty="0" smtClean="0">
                <a:solidFill>
                  <a:srgbClr val="1F497D"/>
                </a:solidFill>
              </a:rPr>
              <a:t>extensible–by multiple editors</a:t>
            </a:r>
            <a:endParaRPr lang="en-US" sz="2400" b="1" dirty="0" smtClean="0">
              <a:solidFill>
                <a:srgbClr val="1F497D"/>
              </a:solidFill>
            </a:endParaRPr>
          </a:p>
          <a:p>
            <a:pPr lvl="2"/>
            <a:r>
              <a:rPr lang="en-US" sz="2400" b="1" dirty="0" smtClean="0">
                <a:solidFill>
                  <a:srgbClr val="000000"/>
                </a:solidFill>
              </a:rPr>
              <a:t>easy to add new functionality without breaking existing </a:t>
            </a:r>
          </a:p>
          <a:p>
            <a:pPr lvl="1"/>
            <a:r>
              <a:rPr lang="en-US" sz="2800" b="1" dirty="0" smtClean="0">
                <a:solidFill>
                  <a:srgbClr val="1F497D"/>
                </a:solidFill>
              </a:rPr>
              <a:t>integrate-able</a:t>
            </a:r>
          </a:p>
          <a:p>
            <a:pPr lvl="2"/>
            <a:r>
              <a:rPr lang="en-US" sz="2400" b="1" dirty="0" smtClean="0">
                <a:solidFill>
                  <a:srgbClr val="000000"/>
                </a:solidFill>
              </a:rPr>
              <a:t>Can integrate easily with work of others – so you don’t have to solve all problems yourself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0218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is_tal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40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xpectatio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tera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isto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5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Solstice.thmx</Template>
  <TotalTime>16152</TotalTime>
  <Words>1157</Words>
  <Application>Microsoft Macintosh PowerPoint</Application>
  <PresentationFormat>On-screen Show (4:3)</PresentationFormat>
  <Paragraphs>100</Paragraphs>
  <Slides>57</Slides>
  <Notes>4</Notes>
  <HiddenSlides>0</HiddenSlides>
  <MMClips>0</MMClips>
  <ScaleCrop>false</ScaleCrop>
  <HeadingPairs>
    <vt:vector size="4" baseType="variant">
      <vt:variant>
        <vt:lpstr>Design Template</vt:lpstr>
      </vt:variant>
      <vt:variant>
        <vt:i4>6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Office Theme</vt:lpstr>
      <vt:lpstr>Default Design</vt:lpstr>
      <vt:lpstr>1_Default Design</vt:lpstr>
      <vt:lpstr>4_Default Design</vt:lpstr>
      <vt:lpstr>1_Office Theme</vt:lpstr>
      <vt:lpstr>5_Default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Anatomical information retrieval from  text-based resources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Driving a User Interface</vt:lpstr>
      <vt:lpstr>Querying anatomical data</vt:lpstr>
      <vt:lpstr>Semantic Similarity of Phenotypes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 We want to enable: </vt:lpstr>
      <vt:lpstr>Slide 51</vt:lpstr>
      <vt:lpstr>Slide 52</vt:lpstr>
      <vt:lpstr>Slide 53</vt:lpstr>
      <vt:lpstr>Slide 54</vt:lpstr>
      <vt:lpstr>Slide 55</vt:lpstr>
      <vt:lpstr>Why ontology development is like software or database development</vt:lpstr>
      <vt:lpstr>Why ontology development is like software or database development</vt:lpstr>
    </vt:vector>
  </TitlesOfParts>
  <Company>OHSU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talk</dc:title>
  <dc:creator>Carlo Torniai</dc:creator>
  <cp:lastModifiedBy>Matt Yoder</cp:lastModifiedBy>
  <cp:revision>267</cp:revision>
  <dcterms:created xsi:type="dcterms:W3CDTF">2013-07-26T20:52:02Z</dcterms:created>
  <dcterms:modified xsi:type="dcterms:W3CDTF">2013-07-29T11:46:51Z</dcterms:modified>
</cp:coreProperties>
</file>